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5143500" cx="9144000"/>
  <p:notesSz cx="6858000" cy="9144000"/>
  <p:embeddedFontLst>
    <p:embeddedFont>
      <p:font typeface="Raleway"/>
      <p:regular r:id="rId21"/>
      <p:bold r:id="rId22"/>
      <p:italic r:id="rId23"/>
      <p:boldItalic r:id="rId24"/>
    </p:embeddedFont>
    <p:embeddedFont>
      <p:font typeface="Lobster"/>
      <p:regular r:id="rId25"/>
    </p:embeddedFont>
    <p:embeddedFont>
      <p:font typeface="Lato"/>
      <p:regular r:id="rId26"/>
      <p:bold r:id="rId27"/>
      <p:italic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Raleway-bold.fntdata"/><Relationship Id="rId21" Type="http://schemas.openxmlformats.org/officeDocument/2006/relationships/font" Target="fonts/Raleway-regular.fntdata"/><Relationship Id="rId24" Type="http://schemas.openxmlformats.org/officeDocument/2006/relationships/font" Target="fonts/Raleway-boldItalic.fntdata"/><Relationship Id="rId23" Type="http://schemas.openxmlformats.org/officeDocument/2006/relationships/font" Target="fonts/Raleway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Lato-regular.fntdata"/><Relationship Id="rId25" Type="http://schemas.openxmlformats.org/officeDocument/2006/relationships/font" Target="fonts/Lobster-regular.fntdata"/><Relationship Id="rId28" Type="http://schemas.openxmlformats.org/officeDocument/2006/relationships/font" Target="fonts/Lato-italic.fntdata"/><Relationship Id="rId27" Type="http://schemas.openxmlformats.org/officeDocument/2006/relationships/font" Target="fonts/Lato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Lato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b9a0b07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b9a0b07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d251bb473_0_6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d251bb473_0_6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d251bb473_0_6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d251bb473_0_6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e965474a9_3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e965474a9_3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cb9a0b074_1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cb9a0b074_1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723630543_1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723630543_1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d814cf7d3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d814cf7d3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507aad5c32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507aad5c32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507aad5c32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507aad5c32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507aad5c3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507aad5c3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507aad5c32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507aad5c32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507aad5c32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507aad5c32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507aad5c32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507aad5c32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d5b15f0a3_5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d5b15f0a3_5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723630543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723630543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" name="Google Shape;12;p2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Google Shape;61;p11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2" name="Google Shape;62;p11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3" name="Google Shape;63;p11"/>
          <p:cNvSpPr txBox="1"/>
          <p:nvPr>
            <p:ph hasCustomPrompt="1" type="title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1"/>
          <p:cNvSpPr txBox="1"/>
          <p:nvPr>
            <p:ph idx="1" type="body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5" name="Google Shape;65;p1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" name="Google Shape;18;p3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" name="Google Shape;19;p3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Google Shape;22;p4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" name="Google Shape;23;p4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" name="Google Shape;24;p4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" name="Google Shape;25;p4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Google Shape;29;p5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" name="Google Shape;30;p5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" name="Google Shape;31;p5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" name="Google Shape;32;p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" type="body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2" type="body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Google Shape;40;p7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7"/>
          <p:cNvSpPr txBox="1"/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" name="Google Shape;43;p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rgbClr val="353535"/>
        </a:solid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Google Shape;45;p8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6" name="Google Shape;46;p8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0" name="Google Shape;5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1" name="Google Shape;51;p9"/>
          <p:cNvSpPr txBox="1"/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9"/>
          <p:cNvSpPr txBox="1"/>
          <p:nvPr>
            <p:ph idx="1" type="subTitle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3" name="Google Shape;5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4" name="Google Shape;54;p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Google Shape;56;p10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7" name="Google Shape;57;p10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8" name="Google Shape;58;p10"/>
          <p:cNvSpPr txBox="1"/>
          <p:nvPr>
            <p:ph idx="1" type="body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59" name="Google Shape;59;p1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wiss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jpg"/><Relationship Id="rId4" Type="http://schemas.openxmlformats.org/officeDocument/2006/relationships/image" Target="../media/image5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Relationship Id="rId4" Type="http://schemas.openxmlformats.org/officeDocument/2006/relationships/hyperlink" Target="http://www.collegeclubs.tk/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jpg"/><Relationship Id="rId4" Type="http://schemas.openxmlformats.org/officeDocument/2006/relationships/image" Target="../media/image10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 txBox="1"/>
          <p:nvPr>
            <p:ph type="ctrTitle"/>
          </p:nvPr>
        </p:nvSpPr>
        <p:spPr>
          <a:xfrm>
            <a:off x="2685775" y="630225"/>
            <a:ext cx="60174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COLLEGE CLUB WEBSITE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13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BY: TECHIE TERRABYTES</a:t>
            </a:r>
            <a:endParaRPr b="1" sz="2400"/>
          </a:p>
        </p:txBody>
      </p:sp>
      <p:pic>
        <p:nvPicPr>
          <p:cNvPr id="74" name="Google Shape;7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300" y="203075"/>
            <a:ext cx="2165972" cy="4839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300" y="152400"/>
            <a:ext cx="3124201" cy="4838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57600" y="152400"/>
            <a:ext cx="3124201" cy="4838701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2"/>
          <p:cNvSpPr txBox="1"/>
          <p:nvPr/>
        </p:nvSpPr>
        <p:spPr>
          <a:xfrm>
            <a:off x="7175500" y="495300"/>
            <a:ext cx="1765200" cy="41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HERE WE HAVE ACTIVITIES WHICH ARE BOTH GOOD FOR THE MIND AND BODY</a:t>
            </a:r>
            <a:endParaRPr sz="24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4203700" cy="4838701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3"/>
          <p:cNvSpPr txBox="1"/>
          <p:nvPr/>
        </p:nvSpPr>
        <p:spPr>
          <a:xfrm>
            <a:off x="4914900" y="419100"/>
            <a:ext cx="3848100" cy="41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STUDENT HAS THE FREEDOM TO CHOOSE AND REGISTER INTO HIS/HER FAVORITE CLUB.</a:t>
            </a:r>
            <a:endParaRPr sz="3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4127501" cy="4838701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4"/>
          <p:cNvSpPr txBox="1"/>
          <p:nvPr/>
        </p:nvSpPr>
        <p:spPr>
          <a:xfrm>
            <a:off x="5080000" y="406400"/>
            <a:ext cx="3759300" cy="436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A FEEDBACK FORM</a:t>
            </a:r>
            <a:endParaRPr sz="3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IS PROVIDED TO THE STUDENTS TO CONVEY THE SATISFACTORY LEVEL ,OPINIONS AND SUGGESTIONS</a:t>
            </a:r>
            <a:endParaRPr sz="3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700" y="162737"/>
            <a:ext cx="4254600" cy="48180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ece of duct tape sticking a note to the slide" id="152" name="Google Shape;152;p25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5"/>
          <p:cNvSpPr txBox="1"/>
          <p:nvPr/>
        </p:nvSpPr>
        <p:spPr>
          <a:xfrm>
            <a:off x="2855550" y="687397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FRONTEND:</a:t>
            </a:r>
            <a:endParaRPr b="1" sz="3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54" name="Google Shape;154;p25"/>
          <p:cNvSpPr txBox="1"/>
          <p:nvPr/>
        </p:nvSpPr>
        <p:spPr>
          <a:xfrm>
            <a:off x="2855550" y="1511300"/>
            <a:ext cx="3549300" cy="30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       </a:t>
            </a:r>
            <a:endParaRPr sz="24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WE USED WORDPRESS</a:t>
            </a:r>
            <a:endParaRPr sz="24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CSS HTML TO CREATE LAYOUTS AND BUTTONS IN OUR WEBSITE.</a:t>
            </a:r>
            <a:endParaRPr sz="24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6"/>
          <p:cNvSpPr txBox="1"/>
          <p:nvPr>
            <p:ph idx="1" type="body"/>
          </p:nvPr>
        </p:nvSpPr>
        <p:spPr>
          <a:xfrm>
            <a:off x="690100" y="1487125"/>
            <a:ext cx="6341100" cy="318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</a:rPr>
              <a:t>WE USED PHP AND JAVASCRIPT CODES TO SUPPORT THE WEBSITE.</a:t>
            </a:r>
            <a:endParaRPr sz="18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rgbClr val="000000"/>
                </a:solidFill>
              </a:rPr>
              <a:t>MYSQL IS USED TO MANAGE THE DATABASE WHICH STORES ALL THE DETAILS ABOUT THE STUDENTS.</a:t>
            </a:r>
            <a:endParaRPr sz="1800">
              <a:solidFill>
                <a:srgbClr val="000000"/>
              </a:solidFill>
            </a:endParaRPr>
          </a:p>
        </p:txBody>
      </p:sp>
      <p:sp>
        <p:nvSpPr>
          <p:cNvPr id="160" name="Google Shape;160;p26"/>
          <p:cNvSpPr txBox="1"/>
          <p:nvPr/>
        </p:nvSpPr>
        <p:spPr>
          <a:xfrm>
            <a:off x="586975" y="661525"/>
            <a:ext cx="3555900" cy="82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BACKEN</a:t>
            </a:r>
            <a:r>
              <a:rPr b="1" lang="en"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D:</a:t>
            </a:r>
            <a:endParaRPr b="1" sz="24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 Shot 2015-11-20 at 9.47.21 AM.png" id="165" name="Google Shape;165;p27"/>
          <p:cNvPicPr preferRelativeResize="0"/>
          <p:nvPr/>
        </p:nvPicPr>
        <p:blipFill rotWithShape="1">
          <a:blip r:embed="rId3">
            <a:alphaModFix/>
          </a:blip>
          <a:srcRect b="0" l="4413" r="4404" t="0"/>
          <a:stretch/>
        </p:blipFill>
        <p:spPr>
          <a:xfrm>
            <a:off x="0" y="0"/>
            <a:ext cx="9144000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7"/>
          <p:cNvSpPr txBox="1"/>
          <p:nvPr/>
        </p:nvSpPr>
        <p:spPr>
          <a:xfrm>
            <a:off x="1016000" y="1225500"/>
            <a:ext cx="6667500" cy="30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600">
                <a:solidFill>
                  <a:srgbClr val="FFFFFF"/>
                </a:solidFill>
                <a:latin typeface="Lobster"/>
                <a:ea typeface="Lobster"/>
                <a:cs typeface="Lobster"/>
                <a:sym typeface="Lobster"/>
              </a:rPr>
              <a:t>   THANK  </a:t>
            </a:r>
            <a:endParaRPr i="1" sz="9600">
              <a:solidFill>
                <a:srgbClr val="FFFFFF"/>
              </a:solidFill>
              <a:latin typeface="Lobster"/>
              <a:ea typeface="Lobster"/>
              <a:cs typeface="Lobster"/>
              <a:sym typeface="Lobs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600">
                <a:solidFill>
                  <a:srgbClr val="FFFFFF"/>
                </a:solidFill>
                <a:latin typeface="Lobster"/>
                <a:ea typeface="Lobster"/>
                <a:cs typeface="Lobster"/>
                <a:sym typeface="Lobster"/>
              </a:rPr>
              <a:t>       YOU</a:t>
            </a:r>
            <a:endParaRPr i="1" sz="9600">
              <a:solidFill>
                <a:srgbClr val="FFFFFF"/>
              </a:solidFill>
              <a:latin typeface="Lobster"/>
              <a:ea typeface="Lobster"/>
              <a:cs typeface="Lobster"/>
              <a:sym typeface="Lobs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600">
                <a:solidFill>
                  <a:srgbClr val="FFFFFF"/>
                </a:solidFill>
                <a:latin typeface="Lobster"/>
                <a:ea typeface="Lobster"/>
                <a:cs typeface="Lobster"/>
                <a:sym typeface="Lobster"/>
              </a:rPr>
              <a:t>      </a:t>
            </a:r>
            <a:endParaRPr i="1" sz="9600">
              <a:solidFill>
                <a:srgbClr val="FFFFFF"/>
              </a:solidFill>
              <a:latin typeface="Lobster"/>
              <a:ea typeface="Lobster"/>
              <a:cs typeface="Lobster"/>
              <a:sym typeface="Lobster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0"/>
            <a:ext cx="8839202" cy="3483525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4"/>
          <p:cNvSpPr txBox="1"/>
          <p:nvPr/>
        </p:nvSpPr>
        <p:spPr>
          <a:xfrm>
            <a:off x="329375" y="3927300"/>
            <a:ext cx="7994100" cy="8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Our Site:</a:t>
            </a:r>
            <a:r>
              <a:rPr lang="en" sz="30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4"/>
              </a:rPr>
              <a:t>http://www.collegeclubs.tk/</a:t>
            </a:r>
            <a:endParaRPr sz="3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04875"/>
            <a:ext cx="8839200" cy="3426025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5"/>
          <p:cNvSpPr txBox="1"/>
          <p:nvPr/>
        </p:nvSpPr>
        <p:spPr>
          <a:xfrm>
            <a:off x="291375" y="367375"/>
            <a:ext cx="5232300" cy="7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FUNCTIONAL REQUIREMENTS:</a:t>
            </a:r>
            <a:endParaRPr b="1" sz="24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6"/>
          <p:cNvSpPr txBox="1"/>
          <p:nvPr/>
        </p:nvSpPr>
        <p:spPr>
          <a:xfrm>
            <a:off x="581375" y="544750"/>
            <a:ext cx="8082600" cy="8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WEBSITE PURPOSE: </a:t>
            </a:r>
            <a:endParaRPr b="1" sz="1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2" name="Google Shape;92;p16"/>
          <p:cNvSpPr txBox="1"/>
          <p:nvPr/>
        </p:nvSpPr>
        <p:spPr>
          <a:xfrm>
            <a:off x="633425" y="1596250"/>
            <a:ext cx="8082600" cy="310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         THE PURPOSE OF THIS MINI-SITE IS TO DEVELOP A VALUABLE SET OF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INFORMATION SOURCE THAT PROVIDES THE STUDENTS ABOUT INFORMATION AND NEWS ABOUT THE CLUBS IN THE COLLEGE.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                           THIS WEBSITE WILL ALSO SERVE AS A LOCAL SOCIAL ENVIRONMENT THAT ALLOWS FOR CLUBS TO DISCUSS AND CHAT ABOUT CLUBS RELATED TOPICS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7"/>
          <p:cNvSpPr txBox="1"/>
          <p:nvPr>
            <p:ph type="title"/>
          </p:nvPr>
        </p:nvSpPr>
        <p:spPr>
          <a:xfrm>
            <a:off x="294175" y="278725"/>
            <a:ext cx="2808000" cy="10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</a:rPr>
              <a:t>TARGET AUDIENCE:</a:t>
            </a:r>
            <a:endParaRPr sz="3000">
              <a:solidFill>
                <a:schemeClr val="dk1"/>
              </a:solidFill>
            </a:endParaRPr>
          </a:p>
        </p:txBody>
      </p:sp>
      <p:sp>
        <p:nvSpPr>
          <p:cNvPr id="98" name="Google Shape;98;p17"/>
          <p:cNvSpPr txBox="1"/>
          <p:nvPr/>
        </p:nvSpPr>
        <p:spPr>
          <a:xfrm>
            <a:off x="608100" y="1312225"/>
            <a:ext cx="7753200" cy="12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                                                  </a:t>
            </a:r>
            <a:r>
              <a:rPr i="1" lang="en" sz="2400">
                <a:latin typeface="Lato"/>
                <a:ea typeface="Lato"/>
                <a:cs typeface="Lato"/>
                <a:sym typeface="Lato"/>
              </a:rPr>
              <a:t>COLLEGE  STUDENTS  (OF ANY YEAR) …………</a:t>
            </a:r>
            <a:endParaRPr i="1" sz="24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400">
                <a:latin typeface="Lato"/>
                <a:ea typeface="Lato"/>
                <a:cs typeface="Lato"/>
                <a:sym typeface="Lato"/>
              </a:rPr>
              <a:t>PEOPLE WANT TO SHOWCASE THEIR SKILLS IN THESE PLATFORM</a:t>
            </a:r>
            <a:endParaRPr i="1" sz="24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9" name="Google Shape;99;p17"/>
          <p:cNvSpPr txBox="1"/>
          <p:nvPr/>
        </p:nvSpPr>
        <p:spPr>
          <a:xfrm>
            <a:off x="367400" y="2736450"/>
            <a:ext cx="2951700" cy="79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OPEN SOURCE:</a:t>
            </a:r>
            <a:endParaRPr b="1" sz="3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0" name="Google Shape;100;p17"/>
          <p:cNvSpPr txBox="1"/>
          <p:nvPr/>
        </p:nvSpPr>
        <p:spPr>
          <a:xfrm>
            <a:off x="418075" y="3395200"/>
            <a:ext cx="8081100" cy="17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                                                </a:t>
            </a:r>
            <a:r>
              <a:rPr lang="en" sz="2400">
                <a:latin typeface="Lato"/>
                <a:ea typeface="Lato"/>
                <a:cs typeface="Lato"/>
                <a:sym typeface="Lato"/>
              </a:rPr>
              <a:t>UNLIKE  A PROPRIETARY PAID-FOR SYSTEM,WORDPRESS IS A COMPLETELY </a:t>
            </a:r>
            <a:r>
              <a:rPr lang="en" sz="2400">
                <a:latin typeface="Lato"/>
                <a:ea typeface="Lato"/>
                <a:cs typeface="Lato"/>
                <a:sym typeface="Lato"/>
              </a:rPr>
              <a:t>OPEN SOURCE</a:t>
            </a:r>
            <a:endParaRPr sz="24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Lato"/>
                <a:ea typeface="Lato"/>
                <a:cs typeface="Lato"/>
                <a:sym typeface="Lato"/>
              </a:rPr>
              <a:t>UNDER AN </a:t>
            </a:r>
            <a:r>
              <a:rPr lang="en" sz="2400">
                <a:latin typeface="Lato"/>
                <a:ea typeface="Lato"/>
                <a:cs typeface="Lato"/>
                <a:sym typeface="Lato"/>
              </a:rPr>
              <a:t>EXTREMELY</a:t>
            </a:r>
            <a:r>
              <a:rPr lang="en" sz="2400">
                <a:latin typeface="Lato"/>
                <a:ea typeface="Lato"/>
                <a:cs typeface="Lato"/>
                <a:sym typeface="Lato"/>
              </a:rPr>
              <a:t> PERMISSIVE MIT LICENCE.</a:t>
            </a:r>
            <a:endParaRPr sz="24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8"/>
          <p:cNvSpPr txBox="1"/>
          <p:nvPr/>
        </p:nvSpPr>
        <p:spPr>
          <a:xfrm>
            <a:off x="354725" y="392725"/>
            <a:ext cx="3458400" cy="110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STRUCTURE AND DESIGN:</a:t>
            </a:r>
            <a:endParaRPr sz="3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6" name="Google Shape;106;p18"/>
          <p:cNvSpPr txBox="1"/>
          <p:nvPr/>
        </p:nvSpPr>
        <p:spPr>
          <a:xfrm>
            <a:off x="658775" y="1558250"/>
            <a:ext cx="8133300" cy="30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Lato"/>
                <a:ea typeface="Lato"/>
                <a:cs typeface="Lato"/>
                <a:sym typeface="Lato"/>
              </a:rPr>
              <a:t>    THE MAIN HOME SCREEN </a:t>
            </a:r>
            <a:r>
              <a:rPr lang="en" sz="2400">
                <a:latin typeface="Lato"/>
                <a:ea typeface="Lato"/>
                <a:cs typeface="Lato"/>
                <a:sym typeface="Lato"/>
              </a:rPr>
              <a:t>CONSISTS</a:t>
            </a:r>
            <a:r>
              <a:rPr lang="en" sz="2400">
                <a:latin typeface="Lato"/>
                <a:ea typeface="Lato"/>
                <a:cs typeface="Lato"/>
                <a:sym typeface="Lato"/>
              </a:rPr>
              <a:t> OF TWO CATEGORIES WHICH ARE </a:t>
            </a:r>
            <a:r>
              <a:rPr b="1" lang="en" sz="2400">
                <a:latin typeface="Lato"/>
                <a:ea typeface="Lato"/>
                <a:cs typeface="Lato"/>
                <a:sym typeface="Lato"/>
              </a:rPr>
              <a:t> </a:t>
            </a:r>
            <a:r>
              <a:rPr b="1" i="1" lang="en" sz="2400">
                <a:latin typeface="Lato"/>
                <a:ea typeface="Lato"/>
                <a:cs typeface="Lato"/>
                <a:sym typeface="Lato"/>
              </a:rPr>
              <a:t>C0-CURRICULAR  AND EXTRA-</a:t>
            </a:r>
            <a:endParaRPr b="1" i="1" sz="24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400">
                <a:latin typeface="Lato"/>
                <a:ea typeface="Lato"/>
                <a:cs typeface="Lato"/>
                <a:sym typeface="Lato"/>
              </a:rPr>
              <a:t>CURRICULAR </a:t>
            </a:r>
            <a:r>
              <a:rPr lang="en" sz="2400">
                <a:latin typeface="Lato"/>
                <a:ea typeface="Lato"/>
                <a:cs typeface="Lato"/>
                <a:sym typeface="Lato"/>
              </a:rPr>
              <a:t> WHICH WILL NAVIGATE THE USER TO THE CLUBS WHICH HE IS INTERESTED IN.WE GAVE THE REG-</a:t>
            </a:r>
            <a:endParaRPr sz="24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Lato"/>
                <a:ea typeface="Lato"/>
                <a:cs typeface="Lato"/>
                <a:sym typeface="Lato"/>
              </a:rPr>
              <a:t>-STRATION FOR THE CLUB THEN AND </a:t>
            </a:r>
            <a:r>
              <a:rPr lang="en" sz="2400">
                <a:latin typeface="Lato"/>
                <a:ea typeface="Lato"/>
                <a:cs typeface="Lato"/>
                <a:sym typeface="Lato"/>
              </a:rPr>
              <a:t>THERE ITSELF</a:t>
            </a:r>
            <a:r>
              <a:rPr lang="en" sz="2400">
                <a:latin typeface="Lato"/>
                <a:ea typeface="Lato"/>
                <a:cs typeface="Lato"/>
                <a:sym typeface="Lato"/>
              </a:rPr>
              <a:t> FOR THE USER </a:t>
            </a:r>
            <a:r>
              <a:rPr lang="en" sz="2400">
                <a:latin typeface="Lato"/>
                <a:ea typeface="Lato"/>
                <a:cs typeface="Lato"/>
                <a:sym typeface="Lato"/>
              </a:rPr>
              <a:t>CONVENIENCE</a:t>
            </a:r>
            <a:r>
              <a:rPr lang="en" sz="2400">
                <a:latin typeface="Lato"/>
                <a:ea typeface="Lato"/>
                <a:cs typeface="Lato"/>
                <a:sym typeface="Lato"/>
              </a:rPr>
              <a:t>.</a:t>
            </a:r>
            <a:endParaRPr sz="24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9"/>
          <p:cNvSpPr txBox="1"/>
          <p:nvPr/>
        </p:nvSpPr>
        <p:spPr>
          <a:xfrm>
            <a:off x="582750" y="468750"/>
            <a:ext cx="4092000" cy="11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SOCIAL MEDIA APPROACH : </a:t>
            </a:r>
            <a:endParaRPr sz="3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2" name="Google Shape;112;p19"/>
          <p:cNvSpPr txBox="1"/>
          <p:nvPr/>
        </p:nvSpPr>
        <p:spPr>
          <a:xfrm>
            <a:off x="633425" y="1659750"/>
            <a:ext cx="8163600" cy="30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Lato"/>
                <a:ea typeface="Lato"/>
                <a:cs typeface="Lato"/>
                <a:sym typeface="Lato"/>
              </a:rPr>
              <a:t>         OUR BACKBONE OF SOCIAL STRATEGY IS TO INTERACT WITH OUR TARGET AUDIENCE AS A SOCIABLE BRAND BY BUILDING AN ONLINE COMM</a:t>
            </a:r>
            <a:endParaRPr sz="24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Lato"/>
                <a:ea typeface="Lato"/>
                <a:cs typeface="Lato"/>
                <a:sym typeface="Lato"/>
              </a:rPr>
              <a:t>UNITY HUB THROUGH WHICH  COLLEGE AND AUTHORITY IN THE CLUB INCHARGES CAN DELIVER ENGAGING CONTENT AND ACTIVITIES GENERATE BUZZ LEADING UP TO THE EVENT.  IT IS</a:t>
            </a:r>
            <a:endParaRPr sz="24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Lato"/>
                <a:ea typeface="Lato"/>
                <a:cs typeface="Lato"/>
                <a:sym typeface="Lato"/>
              </a:rPr>
              <a:t>SUPPORTED THROUGH OTHER DIGITAL PLATFORMS.</a:t>
            </a:r>
            <a:endParaRPr sz="24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0"/>
          <p:cNvSpPr txBox="1"/>
          <p:nvPr>
            <p:ph idx="4294967295" type="title"/>
          </p:nvPr>
        </p:nvSpPr>
        <p:spPr>
          <a:xfrm>
            <a:off x="485100" y="395425"/>
            <a:ext cx="51972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>
                <a:solidFill>
                  <a:schemeClr val="dk1"/>
                </a:solidFill>
              </a:rPr>
              <a:t>contents:</a:t>
            </a:r>
            <a:endParaRPr sz="2400"/>
          </a:p>
        </p:txBody>
      </p:sp>
      <p:sp>
        <p:nvSpPr>
          <p:cNvPr id="118" name="Google Shape;118;p20"/>
          <p:cNvSpPr txBox="1"/>
          <p:nvPr>
            <p:ph idx="4294967295" type="title"/>
          </p:nvPr>
        </p:nvSpPr>
        <p:spPr>
          <a:xfrm>
            <a:off x="535775" y="1031575"/>
            <a:ext cx="5393100" cy="39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Lato"/>
                <a:ea typeface="Lato"/>
                <a:cs typeface="Lato"/>
                <a:sym typeface="Lato"/>
              </a:rPr>
              <a:t>Our site fulfills all the requirements needed by a college club </a:t>
            </a:r>
            <a:endParaRPr sz="1700"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700"/>
              <a:buFont typeface="Lato"/>
              <a:buChar char="●"/>
            </a:pPr>
            <a:r>
              <a:rPr lang="en" sz="1700">
                <a:latin typeface="Lato"/>
                <a:ea typeface="Lato"/>
                <a:cs typeface="Lato"/>
                <a:sym typeface="Lato"/>
              </a:rPr>
              <a:t>It contains both curricular and </a:t>
            </a:r>
            <a:r>
              <a:rPr lang="en" sz="1700">
                <a:latin typeface="Lato"/>
                <a:ea typeface="Lato"/>
                <a:cs typeface="Lato"/>
                <a:sym typeface="Lato"/>
              </a:rPr>
              <a:t>extracurricular</a:t>
            </a:r>
            <a:r>
              <a:rPr lang="en" sz="1700">
                <a:latin typeface="Lato"/>
                <a:ea typeface="Lato"/>
                <a:cs typeface="Lato"/>
                <a:sym typeface="Lato"/>
              </a:rPr>
              <a:t> activities.</a:t>
            </a:r>
            <a:endParaRPr sz="1700"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Lato"/>
              <a:buChar char="●"/>
            </a:pPr>
            <a:r>
              <a:rPr lang="en" sz="1700">
                <a:latin typeface="Lato"/>
                <a:ea typeface="Lato"/>
                <a:cs typeface="Lato"/>
                <a:sym typeface="Lato"/>
              </a:rPr>
              <a:t>The student can choose the activities he /she is interested and can register into it.</a:t>
            </a:r>
            <a:endParaRPr sz="1700"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Lato"/>
              <a:buChar char="●"/>
            </a:pPr>
            <a:r>
              <a:rPr lang="en" sz="1700">
                <a:latin typeface="Lato"/>
                <a:ea typeface="Lato"/>
                <a:cs typeface="Lato"/>
                <a:sym typeface="Lato"/>
              </a:rPr>
              <a:t>Admin has the right to accept and reject the request of the student.</a:t>
            </a:r>
            <a:endParaRPr sz="1700"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Lato"/>
              <a:buChar char="●"/>
            </a:pPr>
            <a:r>
              <a:rPr lang="en" sz="1700">
                <a:latin typeface="Lato"/>
                <a:ea typeface="Lato"/>
                <a:cs typeface="Lato"/>
                <a:sym typeface="Lato"/>
              </a:rPr>
              <a:t>The admin can send </a:t>
            </a:r>
            <a:r>
              <a:rPr lang="en" sz="1700">
                <a:latin typeface="Lato"/>
                <a:ea typeface="Lato"/>
                <a:cs typeface="Lato"/>
                <a:sym typeface="Lato"/>
              </a:rPr>
              <a:t>notifications</a:t>
            </a:r>
            <a:r>
              <a:rPr lang="en" sz="1700">
                <a:latin typeface="Lato"/>
                <a:ea typeface="Lato"/>
                <a:cs typeface="Lato"/>
                <a:sym typeface="Lato"/>
              </a:rPr>
              <a:t> can be reached to the students if there is an event nearby.</a:t>
            </a:r>
            <a:endParaRPr sz="1700"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Lato"/>
              <a:buChar char="●"/>
            </a:pPr>
            <a:r>
              <a:rPr lang="en" sz="1700">
                <a:latin typeface="Lato"/>
                <a:ea typeface="Lato"/>
                <a:cs typeface="Lato"/>
                <a:sym typeface="Lato"/>
              </a:rPr>
              <a:t>A feedback form is available for the students to give their opinions and suggestions.</a:t>
            </a:r>
            <a:endParaRPr sz="17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19" name="Google Shape;11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27600" y="208100"/>
            <a:ext cx="3116525" cy="47830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1"/>
          <p:cNvSpPr txBox="1"/>
          <p:nvPr/>
        </p:nvSpPr>
        <p:spPr>
          <a:xfrm>
            <a:off x="2855550" y="687397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ACTIVITIES:</a:t>
            </a:r>
            <a:endParaRPr b="1" sz="30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25" name="Google Shape;125;p21"/>
          <p:cNvSpPr txBox="1"/>
          <p:nvPr>
            <p:ph idx="4294967295" type="body"/>
          </p:nvPr>
        </p:nvSpPr>
        <p:spPr>
          <a:xfrm>
            <a:off x="2855550" y="1377480"/>
            <a:ext cx="3432900" cy="33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400">
                <a:latin typeface="Raleway"/>
                <a:ea typeface="Raleway"/>
                <a:cs typeface="Raleway"/>
                <a:sym typeface="Raleway"/>
              </a:rPr>
              <a:t>“IT IS A PLATFORM TO ENCOURAGE THE STUDENT TO EXCELL IN BOTH HOBBIES AND PASSION”</a:t>
            </a:r>
            <a:endParaRPr b="1" sz="14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 sz="1400">
                <a:latin typeface="Raleway"/>
                <a:ea typeface="Raleway"/>
                <a:cs typeface="Raleway"/>
                <a:sym typeface="Raleway"/>
              </a:rPr>
              <a:t>      HERE  WE PROVIDE COMMUNITIES WHICH HAVE SIMILAR INTEREST TO INTRACT AND  LEARN  NEW STUFF FROM EACH OTHER EVERY DAY</a:t>
            </a:r>
            <a:endParaRPr b="1" sz="14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26" name="Google Shape;12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500" y="304413"/>
            <a:ext cx="2550751" cy="45346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91525" y="241075"/>
            <a:ext cx="2550751" cy="45346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